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51" r:id="rId4"/>
    <p:sldMasterId id="2147483769" r:id="rId5"/>
  </p:sldMasterIdLst>
  <p:notesMasterIdLst>
    <p:notesMasterId r:id="rId27"/>
  </p:notesMasterIdLst>
  <p:sldIdLst>
    <p:sldId id="295" r:id="rId6"/>
    <p:sldId id="256" r:id="rId7"/>
    <p:sldId id="270" r:id="rId8"/>
    <p:sldId id="273" r:id="rId9"/>
    <p:sldId id="272" r:id="rId10"/>
    <p:sldId id="275" r:id="rId11"/>
    <p:sldId id="274" r:id="rId12"/>
    <p:sldId id="287" r:id="rId13"/>
    <p:sldId id="285" r:id="rId14"/>
    <p:sldId id="277" r:id="rId15"/>
    <p:sldId id="266" r:id="rId16"/>
    <p:sldId id="267" r:id="rId17"/>
    <p:sldId id="278" r:id="rId18"/>
    <p:sldId id="293" r:id="rId19"/>
    <p:sldId id="292" r:id="rId20"/>
    <p:sldId id="291" r:id="rId21"/>
    <p:sldId id="290" r:id="rId22"/>
    <p:sldId id="289" r:id="rId23"/>
    <p:sldId id="288" r:id="rId24"/>
    <p:sldId id="294" r:id="rId25"/>
    <p:sldId id="280" r:id="rId26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06197F-FEE6-4552-AE99-17AD4385C9F2}" v="668" dt="2020-02-14T15:06:54.498"/>
    <p1510:client id="{11439651-CD8E-C5F8-3CD9-4F9C13C76DBC}" v="51" dt="2020-02-19T18:50:58.644"/>
    <p1510:client id="{2A061FAD-861C-8A70-CB3A-384D543C9E42}" v="6" dt="2020-02-19T15:50:30.136"/>
    <p1510:client id="{442072EB-2B77-452A-AF9B-51CA250C188C}" v="6" dt="2020-02-13T17:52:17.583"/>
    <p1510:client id="{6F5F9B7F-73DE-15B5-9074-B3B3F60905B6}" v="8" dt="2020-02-18T12:43:23.285"/>
    <p1510:client id="{7D1D54AC-1D2C-CDE0-0413-6826F3A9798A}" v="46" dt="2020-02-14T17:25:45.286"/>
    <p1510:client id="{99BD68E9-670F-C82F-DDCD-C6446CC7C8B9}" v="446" dt="2020-02-14T18:51:57.909"/>
    <p1510:client id="{BE3D0BCF-7067-4834-7464-2B4AEA5172C8}" v="21" dt="2020-02-14T16:28:05.916"/>
    <p1510:client id="{C553E464-BD79-3147-D7AF-E87BF98FFCD1}" v="10" dt="2020-02-20T12:26:12.740"/>
    <p1510:client id="{CCDEB1A5-6089-AF8B-6393-812C511FFE28}" v="34" dt="2020-02-18T15:46:48.8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5E1AB-6368-4D8E-A7DB-D735BF3E4E99}" type="datetimeFigureOut">
              <a:rPr lang="en-US"/>
              <a:t>3/2/2020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1C8886-335D-4D5B-BBC9-957D9F64D1F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465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1C8886-335D-4D5B-BBC9-957D9F64D1FE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8287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1C8886-335D-4D5B-BBC9-957D9F64D1FE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373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1C8886-335D-4D5B-BBC9-957D9F64D1FE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7712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1C8886-335D-4D5B-BBC9-957D9F64D1FE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010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1C8886-335D-4D5B-BBC9-957D9F64D1FE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07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1C8886-335D-4D5B-BBC9-957D9F64D1FE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2217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1C8886-335D-4D5B-BBC9-957D9F64D1FE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3522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1C8886-335D-4D5B-BBC9-957D9F64D1FE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8546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1C8886-335D-4D5B-BBC9-957D9F64D1FE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972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1C8886-335D-4D5B-BBC9-957D9F64D1FE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6974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1C8886-335D-4D5B-BBC9-957D9F64D1FE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1799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1C8886-335D-4D5B-BBC9-957D9F64D1FE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3782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1C8886-335D-4D5B-BBC9-957D9F64D1FE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633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1C8886-335D-4D5B-BBC9-957D9F64D1FE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1782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1C8886-335D-4D5B-BBC9-957D9F64D1FE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8881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1C8886-335D-4D5B-BBC9-957D9F64D1FE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4912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1C8886-335D-4D5B-BBC9-957D9F64D1FE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6690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1C8886-335D-4D5B-BBC9-957D9F64D1FE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0570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1C8886-335D-4D5B-BBC9-957D9F64D1FE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016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1C8886-335D-4D5B-BBC9-957D9F64D1FE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179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4639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67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665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399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038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104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877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0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957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902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8610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579225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0131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681352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3229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7518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3040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36812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452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8841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1971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2303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4218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0651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1229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725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1538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5547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63719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663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525672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6367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7311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545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8646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  <p:sldLayoutId id="2147483765" r:id="rId14"/>
    <p:sldLayoutId id="2147483766" r:id="rId15"/>
    <p:sldLayoutId id="2147483767" r:id="rId16"/>
    <p:sldLayoutId id="214748376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3524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  <p:sldLayoutId id="214748378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allen.koker@pickawayross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susan.schwalbauch@pickawyross.com" TargetMode="External"/><Relationship Id="rId4" Type="http://schemas.openxmlformats.org/officeDocument/2006/relationships/hyperlink" Target="mailto:rhonda.lawless@pickawayross.co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jason.vesey@pickawayross.com" TargetMode="External"/><Relationship Id="rId7" Type="http://schemas.openxmlformats.org/officeDocument/2006/relationships/hyperlink" Target="mailto:susan.schwalbauch@pickawyross.com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rhonda.lawless@pickawayross.com" TargetMode="External"/><Relationship Id="rId5" Type="http://schemas.openxmlformats.org/officeDocument/2006/relationships/hyperlink" Target="mailto:allen.koker@pickawayross.com" TargetMode="External"/><Relationship Id="rId4" Type="http://schemas.openxmlformats.org/officeDocument/2006/relationships/hyperlink" Target="mailto:kim.graves@pickawayros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sign on the side of a road&#10;&#10;Description generated with very high confidence">
            <a:extLst>
              <a:ext uri="{FF2B5EF4-FFF2-40B4-BE49-F238E27FC236}">
                <a16:creationId xmlns:a16="http://schemas.microsoft.com/office/drawing/2014/main" id="{503EABF0-4559-435F-9CA5-10F51EB311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4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436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6285"/>
            <a:ext cx="12192000" cy="6785429"/>
          </a:xfrm>
        </p:spPr>
        <p:txBody>
          <a:bodyPr>
            <a:normAutofit/>
          </a:bodyPr>
          <a:lstStyle/>
          <a:p>
            <a:pPr algn="ctr">
              <a:spcAft>
                <a:spcPts val="0"/>
              </a:spcAft>
            </a:pPr>
            <a:r>
              <a:rPr lang="en-US" sz="2400" b="1"/>
              <a:t>Pickaway-Ross Career and Technology Center</a:t>
            </a:r>
          </a:p>
          <a:p>
            <a:pPr>
              <a:spcAft>
                <a:spcPts val="0"/>
              </a:spcAft>
            </a:pPr>
            <a:endParaRPr lang="en-US" sz="2400" b="1"/>
          </a:p>
          <a:p>
            <a:pPr>
              <a:spcAft>
                <a:spcPts val="0"/>
              </a:spcAft>
            </a:pPr>
            <a:r>
              <a:rPr lang="en-US" sz="2400" b="1"/>
              <a:t>Jason Vesey – Director </a:t>
            </a:r>
          </a:p>
          <a:p>
            <a:pPr>
              <a:spcAft>
                <a:spcPts val="0"/>
              </a:spcAft>
            </a:pPr>
            <a:r>
              <a:rPr lang="en-US" sz="2400" b="1">
                <a:solidFill>
                  <a:schemeClr val="bg1"/>
                </a:solidFill>
              </a:rPr>
              <a:t>jason.vesey@pickawayross.com</a:t>
            </a:r>
          </a:p>
          <a:p>
            <a:endParaRPr lang="en-US" sz="2400" b="1"/>
          </a:p>
          <a:p>
            <a:r>
              <a:rPr lang="en-US" sz="2400" b="1"/>
              <a:t>Kim Graves – Job Placement Coordinator - </a:t>
            </a:r>
            <a:r>
              <a:rPr lang="en-US" sz="2400" b="1">
                <a:solidFill>
                  <a:schemeClr val="bg1"/>
                </a:solidFill>
              </a:rPr>
              <a:t>kim.graves@pickawayross.com</a:t>
            </a:r>
          </a:p>
          <a:p>
            <a:r>
              <a:rPr lang="en-US" sz="2400" b="1"/>
              <a:t>Allen Koker – Job Placement Coordinator – </a:t>
            </a:r>
            <a:r>
              <a:rPr lang="en-US" sz="2400" b="1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allen.koker@pickawayross.com</a:t>
            </a:r>
            <a:r>
              <a:rPr lang="en-US" sz="2400" b="1">
                <a:solidFill>
                  <a:schemeClr val="bg1"/>
                </a:solidFill>
              </a:rPr>
              <a:t>      </a:t>
            </a:r>
          </a:p>
          <a:p>
            <a:r>
              <a:rPr lang="en-US" sz="2200" b="1">
                <a:ea typeface="+mn-lt"/>
                <a:cs typeface="+mn-lt"/>
              </a:rPr>
              <a:t>Rhonda Lawless</a:t>
            </a:r>
            <a:r>
              <a:rPr lang="en-US" sz="2200" b="1">
                <a:solidFill>
                  <a:srgbClr val="0F496F"/>
                </a:solidFill>
              </a:rPr>
              <a:t> - Business Services Coordinator</a:t>
            </a:r>
            <a:r>
              <a:rPr lang="en-US" sz="2200" b="1">
                <a:solidFill>
                  <a:schemeClr val="bg1">
                    <a:lumMod val="65000"/>
                    <a:lumOff val="35000"/>
                  </a:schemeClr>
                </a:solidFill>
              </a:rPr>
              <a:t> – </a:t>
            </a:r>
            <a:r>
              <a:rPr lang="en-US" sz="2200" b="1">
                <a:solidFill>
                  <a:schemeClr val="tx1">
                    <a:lumMod val="50000"/>
                  </a:schemeClr>
                </a:solidFill>
                <a:hlinkClick r:id="rId4"/>
              </a:rPr>
              <a:t>rhonda.lawless@pickawayross.com</a:t>
            </a:r>
            <a:endParaRPr lang="en-US">
              <a:solidFill>
                <a:schemeClr val="tx1">
                  <a:lumMod val="50000"/>
                </a:schemeClr>
              </a:solidFill>
            </a:endParaRPr>
          </a:p>
          <a:p>
            <a:r>
              <a:rPr lang="en-US" sz="2400" b="1"/>
              <a:t>Susan Schwalbauch – ACAD Specialist – </a:t>
            </a:r>
            <a:r>
              <a:rPr lang="en-US" sz="2400" b="1">
                <a:solidFill>
                  <a:schemeClr val="bg1"/>
                </a:solidFill>
                <a:hlinkClick r:id="rId5"/>
              </a:rPr>
              <a:t>susan.schwalbauch@pickawyross.com</a:t>
            </a:r>
          </a:p>
          <a:p>
            <a:endParaRPr lang="en-US" sz="2400" b="1">
              <a:solidFill>
                <a:schemeClr val="bg1"/>
              </a:solidFill>
            </a:endParaRP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969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81AB9DF-86B9-4220-AD67-4CE4CBA5AF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F6013B6-E0B7-41A3-9DA7-11D867B59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CEC6818-3AD0-4019-823A-B0CC67830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186FC50-A93F-47BA-BA20-217F3CA25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518C33E-6AA5-412F-BF22-EB4DF3D6D5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2F49DC76-3960-40B5-8FDE-5615B5A91C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453187" y="628617"/>
            <a:ext cx="5051425" cy="30289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EMPLOYMENT TRENDS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CD53D2F-543D-46D8-ABCF-51EB13E523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6" y="0"/>
            <a:ext cx="6096002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63500" dist="31750">
              <a:prstClr val="black">
                <a:alpha val="4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8EF01A-CF42-45A6-A13E-116D6A82B5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733" y="391114"/>
            <a:ext cx="1597730" cy="2130305"/>
          </a:xfrm>
          <a:prstGeom prst="rect">
            <a:avLst/>
          </a:prstGeom>
        </p:spPr>
      </p:pic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30F5B84F-4FEA-4292-B13D-46E914D63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6" y="2743200"/>
            <a:ext cx="6096002" cy="914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322AC5C1-6F75-451F-8FB7-163803EF20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37785" y="0"/>
            <a:ext cx="91440" cy="2834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FBBDD4-EAEB-4CAB-96E1-551ED2096A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5960" y="391114"/>
            <a:ext cx="1597730" cy="2130305"/>
          </a:xfrm>
          <a:prstGeom prst="rect">
            <a:avLst/>
          </a:prstGeom>
        </p:spPr>
      </p:pic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9ECB2C46-838D-436C-8EB6-4A91620AA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60954" y="0"/>
            <a:ext cx="91440" cy="2834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17B080-3356-4CBC-B543-9C2F599EE3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1403" y="391114"/>
            <a:ext cx="1597730" cy="21303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78AA8B-C48C-4FAF-918D-613951CA81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266" y="2987040"/>
            <a:ext cx="4732299" cy="3549226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D6F70CE2-E423-4A7E-9E04-20E1FFB8D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46807D9-E3E7-408E-B02A-9BBBFD148B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27552C9-9045-40B2-8304-307F050A34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3B362BA-7354-400F-AD5C-FEA9D618A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2BC9158-3DEC-45A2-A21F-A99116A4FD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100F603-07CA-4763-8889-75DC1FDF03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87791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9">
            <a:extLst>
              <a:ext uri="{FF2B5EF4-FFF2-40B4-BE49-F238E27FC236}">
                <a16:creationId xmlns:a16="http://schemas.microsoft.com/office/drawing/2014/main" id="{C8C7AE78-B569-4E9C-8EA3-8D19B0A00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nip Diagonal Corner Rectangle 24">
            <a:extLst>
              <a:ext uri="{FF2B5EF4-FFF2-40B4-BE49-F238E27FC236}">
                <a16:creationId xmlns:a16="http://schemas.microsoft.com/office/drawing/2014/main" id="{CC070D07-FDFC-499A-8004-94AE18EF3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229" y="620722"/>
            <a:ext cx="10935543" cy="5286838"/>
          </a:xfrm>
          <a:prstGeom prst="snip2DiagRect">
            <a:avLst>
              <a:gd name="adj1" fmla="val 10787"/>
              <a:gd name="adj2" fmla="val 0"/>
            </a:avLst>
          </a:prstGeom>
          <a:solidFill>
            <a:srgbClr val="FFFFFF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6D3249-3A4D-4CB0-999F-42B592946F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547" r="2" b="17344"/>
          <a:stretch/>
        </p:blipFill>
        <p:spPr>
          <a:xfrm>
            <a:off x="789096" y="781589"/>
            <a:ext cx="5226470" cy="4955408"/>
          </a:xfrm>
          <a:custGeom>
            <a:avLst/>
            <a:gdLst/>
            <a:ahLst/>
            <a:cxnLst/>
            <a:rect l="l" t="t" r="r" b="b"/>
            <a:pathLst>
              <a:path w="5226470" h="4955408">
                <a:moveTo>
                  <a:pt x="490693" y="0"/>
                </a:moveTo>
                <a:lnTo>
                  <a:pt x="5226470" y="0"/>
                </a:lnTo>
                <a:lnTo>
                  <a:pt x="5226470" y="4955408"/>
                </a:lnTo>
                <a:lnTo>
                  <a:pt x="0" y="4955408"/>
                </a:lnTo>
                <a:lnTo>
                  <a:pt x="0" y="481549"/>
                </a:ln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A534767-5180-4184-B27A-A21676129F4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37" t="11658" r="9321" b="16092"/>
          <a:stretch/>
        </p:blipFill>
        <p:spPr>
          <a:xfrm>
            <a:off x="6096000" y="780254"/>
            <a:ext cx="5514606" cy="5019539"/>
          </a:xfrm>
          <a:custGeom>
            <a:avLst/>
            <a:gdLst/>
            <a:ahLst/>
            <a:cxnLst/>
            <a:rect l="l" t="t" r="r" b="b"/>
            <a:pathLst>
              <a:path w="5226470" h="4955408">
                <a:moveTo>
                  <a:pt x="0" y="0"/>
                </a:moveTo>
                <a:lnTo>
                  <a:pt x="5226470" y="0"/>
                </a:lnTo>
                <a:lnTo>
                  <a:pt x="5226470" y="4485508"/>
                </a:lnTo>
                <a:lnTo>
                  <a:pt x="4747647" y="4955408"/>
                </a:lnTo>
                <a:lnTo>
                  <a:pt x="0" y="495540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49944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E624FA-EFA5-47D1-8902-681CB577DE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69" t="6584" r="31655" b="69775"/>
          <a:stretch/>
        </p:blipFill>
        <p:spPr>
          <a:xfrm>
            <a:off x="0" y="0"/>
            <a:ext cx="12192158" cy="326776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83126" y="2547700"/>
            <a:ext cx="11617302" cy="640443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24DE05-4161-4A46-9828-F84A5C203E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000" r="31644" b="30000"/>
          <a:stretch/>
        </p:blipFill>
        <p:spPr>
          <a:xfrm>
            <a:off x="5433" y="3265822"/>
            <a:ext cx="12191999" cy="274414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00BD4F0-FAC3-4F9A-B9C6-3B5811413C12}"/>
              </a:ext>
            </a:extLst>
          </p:cNvPr>
          <p:cNvSpPr/>
          <p:nvPr/>
        </p:nvSpPr>
        <p:spPr>
          <a:xfrm>
            <a:off x="183126" y="4037033"/>
            <a:ext cx="11672854" cy="640443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719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47BBBDC-7066-4AF7-9C62-1803AB2F9B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nip Diagonal Corner Rectangle 24">
            <a:extLst>
              <a:ext uri="{FF2B5EF4-FFF2-40B4-BE49-F238E27FC236}">
                <a16:creationId xmlns:a16="http://schemas.microsoft.com/office/drawing/2014/main" id="{350FA329-CBE0-46FE-A19B-84D688DAD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229" y="620722"/>
            <a:ext cx="10935543" cy="5286838"/>
          </a:xfrm>
          <a:prstGeom prst="snip2DiagRect">
            <a:avLst>
              <a:gd name="adj1" fmla="val 10787"/>
              <a:gd name="adj2" fmla="val 0"/>
            </a:avLst>
          </a:prstGeom>
          <a:solidFill>
            <a:srgbClr val="FFFFFF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CACF0B-23A1-432D-9E3E-481856E2BC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8329"/>
          <a:stretch/>
        </p:blipFill>
        <p:spPr>
          <a:xfrm>
            <a:off x="2013496" y="1267871"/>
            <a:ext cx="3018972" cy="3996222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FFEFAE-4471-4EAA-92D7-76C13B4D4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1" y="1593669"/>
            <a:ext cx="0" cy="3222171"/>
          </a:xfrm>
          <a:prstGeom prst="line">
            <a:avLst/>
          </a:prstGeom>
          <a:ln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5A416407-DB11-4FA0-9F34-C6E2E40E506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421" t="19816" r="25512" b="20000"/>
          <a:stretch/>
        </p:blipFill>
        <p:spPr>
          <a:xfrm>
            <a:off x="6090067" y="877579"/>
            <a:ext cx="5120735" cy="4739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739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0593" t="31297" r="28371" b="22778"/>
          <a:stretch/>
        </p:blipFill>
        <p:spPr>
          <a:xfrm>
            <a:off x="393700" y="0"/>
            <a:ext cx="11798300" cy="33401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9991" t="9074" r="28223" b="40185"/>
          <a:stretch/>
        </p:blipFill>
        <p:spPr>
          <a:xfrm>
            <a:off x="393700" y="3321050"/>
            <a:ext cx="11798300" cy="3479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5152" y="1843139"/>
            <a:ext cx="9994900" cy="3429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8839" y="3266358"/>
            <a:ext cx="10083800" cy="3175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8839" y="6341397"/>
            <a:ext cx="9880600" cy="3937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0B9887-F03D-446E-8ECA-794A03CFA336}"/>
              </a:ext>
            </a:extLst>
          </p:cNvPr>
          <p:cNvSpPr/>
          <p:nvPr/>
        </p:nvSpPr>
        <p:spPr>
          <a:xfrm>
            <a:off x="458839" y="4846279"/>
            <a:ext cx="10083800" cy="3175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105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552A03-6C4F-4442-8A17-A808327001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723" r="22968" b="27003"/>
          <a:stretch/>
        </p:blipFill>
        <p:spPr>
          <a:xfrm>
            <a:off x="0" y="154849"/>
            <a:ext cx="12222898" cy="653986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47650" y="2648047"/>
            <a:ext cx="9288236" cy="453755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47650" y="5136168"/>
            <a:ext cx="9393464" cy="457201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50D72D-4DEB-4EE3-9CA7-8F9323BF5AA3}"/>
              </a:ext>
            </a:extLst>
          </p:cNvPr>
          <p:cNvSpPr/>
          <p:nvPr/>
        </p:nvSpPr>
        <p:spPr>
          <a:xfrm>
            <a:off x="9535886" y="2671085"/>
            <a:ext cx="1175656" cy="453755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2F6FF3-D205-44FE-B394-567F6DC7CA4F}"/>
              </a:ext>
            </a:extLst>
          </p:cNvPr>
          <p:cNvSpPr/>
          <p:nvPr/>
        </p:nvSpPr>
        <p:spPr>
          <a:xfrm>
            <a:off x="9641114" y="5139614"/>
            <a:ext cx="965200" cy="453755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85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8445" t="16667" r="19778" b="19445"/>
          <a:stretch/>
        </p:blipFill>
        <p:spPr>
          <a:xfrm>
            <a:off x="863600" y="-1"/>
            <a:ext cx="10464800" cy="6829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535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9556" t="62325" r="28221" b="32593"/>
          <a:stretch/>
        </p:blipFill>
        <p:spPr>
          <a:xfrm>
            <a:off x="-44450" y="1013733"/>
            <a:ext cx="12192000" cy="10205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9852" t="44815" r="27778" b="49815"/>
          <a:stretch/>
        </p:blipFill>
        <p:spPr>
          <a:xfrm>
            <a:off x="-44450" y="2034268"/>
            <a:ext cx="12192000" cy="97427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15900" y="1214664"/>
            <a:ext cx="10325100" cy="556078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15900" y="2297794"/>
            <a:ext cx="10325100" cy="509814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235488-E738-4209-8368-4B4067E5E181}"/>
              </a:ext>
            </a:extLst>
          </p:cNvPr>
          <p:cNvSpPr txBox="1"/>
          <p:nvPr/>
        </p:nvSpPr>
        <p:spPr>
          <a:xfrm>
            <a:off x="0" y="462845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/>
              <a:t>2018-2019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052F26-DCD4-4A07-B14F-80295A647CD8}"/>
              </a:ext>
            </a:extLst>
          </p:cNvPr>
          <p:cNvSpPr txBox="1"/>
          <p:nvPr/>
        </p:nvSpPr>
        <p:spPr>
          <a:xfrm>
            <a:off x="0" y="3223128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/>
              <a:t>2019-2020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647BC7F-BFAA-40B6-9347-D56922C76A2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0066" r="23185" b="63760"/>
          <a:stretch/>
        </p:blipFill>
        <p:spPr>
          <a:xfrm>
            <a:off x="-44450" y="3887307"/>
            <a:ext cx="12020550" cy="89333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0B109B4-6831-4170-8DAB-9C82CEEF072E}"/>
              </a:ext>
            </a:extLst>
          </p:cNvPr>
          <p:cNvSpPr/>
          <p:nvPr/>
        </p:nvSpPr>
        <p:spPr>
          <a:xfrm>
            <a:off x="215900" y="4055936"/>
            <a:ext cx="10325100" cy="556078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110865D-D790-4460-821B-6D42F693A7A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50000" r="27482" b="46247"/>
          <a:stretch/>
        </p:blipFill>
        <p:spPr>
          <a:xfrm>
            <a:off x="0" y="5044670"/>
            <a:ext cx="11303000" cy="59866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58AEF23-CB38-40E3-A159-129EEB999B6E}"/>
              </a:ext>
            </a:extLst>
          </p:cNvPr>
          <p:cNvSpPr/>
          <p:nvPr/>
        </p:nvSpPr>
        <p:spPr>
          <a:xfrm>
            <a:off x="215900" y="5044670"/>
            <a:ext cx="10325100" cy="556078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874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100" y="762000"/>
            <a:ext cx="1168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>
                <a:latin typeface="Bodoni MT Black" panose="02070A03080606020203" pitchFamily="18" charset="0"/>
              </a:rPr>
              <a:t>Job Placement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4200" y="1841500"/>
            <a:ext cx="4848700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Denier Electric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IBEW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Sofidel</a:t>
            </a:r>
            <a:endParaRPr lang="en-US" sz="4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Company Wrench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Lithko</a:t>
            </a:r>
            <a:endParaRPr lang="en-US" sz="4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EG Industries</a:t>
            </a:r>
          </a:p>
          <a:p>
            <a:endParaRPr lang="en-US" sz="4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32900" y="1841500"/>
            <a:ext cx="6260047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Accurate Industrial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Horton Emergency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TOSOH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MHC Kenworth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Rural King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Clearcreek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Construction</a:t>
            </a:r>
          </a:p>
          <a:p>
            <a:endParaRPr lang="en-US" sz="4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016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4000" y="685800"/>
            <a:ext cx="1168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>
                <a:latin typeface="Bodoni MT Black" panose="02070A03080606020203" pitchFamily="18" charset="0"/>
              </a:rPr>
              <a:t>Job Placement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9737" y="1816100"/>
            <a:ext cx="5681363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Heartland Nursing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Westmoreland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Signature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Traditions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Wyngate</a:t>
            </a:r>
            <a:endParaRPr lang="en-US" sz="4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Adena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Health System</a:t>
            </a:r>
          </a:p>
          <a:p>
            <a:endParaRPr lang="en-US" sz="4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61100" y="1816100"/>
            <a:ext cx="4977645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Logan Elm Health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Valley View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Wal-Mart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Lowes</a:t>
            </a:r>
          </a:p>
          <a:p>
            <a:endParaRPr lang="en-US" sz="4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1417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0200" y="685800"/>
            <a:ext cx="1168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>
                <a:latin typeface="Bodoni MT Black" panose="02070A03080606020203" pitchFamily="18" charset="0"/>
              </a:rPr>
              <a:t>Keys to Good Relationships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8000" y="1943100"/>
            <a:ext cx="110617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Meeting Employers Needs in a Timely Manner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Regular Job Site Visits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Background of Students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Providing Quality/Skilled Workers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Showing Appreciation (Plaques/Certificates)</a:t>
            </a:r>
          </a:p>
        </p:txBody>
      </p:sp>
    </p:spTree>
    <p:extLst>
      <p:ext uri="{BB962C8B-B14F-4D97-AF65-F5344CB8AC3E}">
        <p14:creationId xmlns:p14="http://schemas.microsoft.com/office/powerpoint/2010/main" val="1719045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6431" y="1274763"/>
            <a:ext cx="9741876" cy="1848337"/>
          </a:xfrm>
        </p:spPr>
        <p:txBody>
          <a:bodyPr>
            <a:normAutofit/>
          </a:bodyPr>
          <a:lstStyle/>
          <a:p>
            <a:pPr algn="ctr"/>
            <a:r>
              <a:rPr lang="en-US" sz="4400">
                <a:solidFill>
                  <a:srgbClr val="FFFFFF"/>
                </a:solidFill>
              </a:rPr>
              <a:t>Registered</a:t>
            </a:r>
            <a:br>
              <a:rPr lang="en-US" sz="4400">
                <a:solidFill>
                  <a:srgbClr val="FFFFFF"/>
                </a:solidFill>
              </a:rPr>
            </a:br>
            <a:r>
              <a:rPr lang="en-US" sz="4400">
                <a:solidFill>
                  <a:srgbClr val="FFFFFF"/>
                </a:solidFill>
              </a:rPr>
              <a:t>Apprenticeship</a:t>
            </a:r>
            <a:endParaRPr lang="en-US" sz="4400">
              <a:solidFill>
                <a:srgbClr val="FFFFFF"/>
              </a:solidFill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522742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0BE07-8C1B-4352-A43E-07FA6C513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302193"/>
            <a:ext cx="10081846" cy="1507067"/>
          </a:xfrm>
        </p:spPr>
        <p:txBody>
          <a:bodyPr/>
          <a:lstStyle/>
          <a:p>
            <a:pPr algn="ctr"/>
            <a:r>
              <a:rPr lang="en-US">
                <a:solidFill>
                  <a:srgbClr val="FFFFFF"/>
                </a:solidFill>
                <a:cs typeface="Calibri Light"/>
              </a:rPr>
              <a:t>Our Path to Registered Apprenticeship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37088-A191-483F-9965-8CFEB19E8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2179"/>
            <a:ext cx="10515600" cy="426927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>
                <a:solidFill>
                  <a:srgbClr val="FFFFFF"/>
                </a:solidFill>
                <a:cs typeface="Calibri"/>
              </a:rPr>
              <a:t>In early January 2019, met with Matthew Longfellow and PRCTC adult education stakeholders to identify our target occupations</a:t>
            </a:r>
          </a:p>
          <a:p>
            <a:pPr lvl="1"/>
            <a:r>
              <a:rPr lang="en-US" sz="2200">
                <a:solidFill>
                  <a:srgbClr val="FFFFFF"/>
                </a:solidFill>
                <a:cs typeface="Calibri"/>
              </a:rPr>
              <a:t>Electrical, HVAC, and Maintenance</a:t>
            </a:r>
          </a:p>
          <a:p>
            <a:r>
              <a:rPr lang="en-US" sz="2200">
                <a:solidFill>
                  <a:srgbClr val="FFFFFF"/>
                </a:solidFill>
                <a:cs typeface="Calibri"/>
              </a:rPr>
              <a:t>Worked closely with </a:t>
            </a:r>
            <a:r>
              <a:rPr lang="en-US" sz="2200" err="1">
                <a:solidFill>
                  <a:srgbClr val="FFFFFF"/>
                </a:solidFill>
                <a:cs typeface="Calibri"/>
              </a:rPr>
              <a:t>ApprenticeOhio</a:t>
            </a:r>
            <a:r>
              <a:rPr lang="en-US" sz="2200">
                <a:solidFill>
                  <a:srgbClr val="FFFFFF"/>
                </a:solidFill>
                <a:cs typeface="Calibri"/>
              </a:rPr>
              <a:t> to develop program standards and related instruction components</a:t>
            </a:r>
          </a:p>
          <a:p>
            <a:r>
              <a:rPr lang="en-US" sz="2200">
                <a:solidFill>
                  <a:srgbClr val="FFFFFF"/>
                </a:solidFill>
                <a:cs typeface="Calibri"/>
              </a:rPr>
              <a:t>On August 20, 2019, Accurate Mechanical of Chillicothe became a signatory employer for our HVAC apprenticeship</a:t>
            </a:r>
          </a:p>
          <a:p>
            <a:r>
              <a:rPr lang="en-US" sz="2200">
                <a:solidFill>
                  <a:srgbClr val="FFFFFF"/>
                </a:solidFill>
                <a:cs typeface="Calibri"/>
              </a:rPr>
              <a:t>On September 1, 2019, MK Electric LLC of Lancaster signed on for our Electrical apprenticeship</a:t>
            </a:r>
          </a:p>
        </p:txBody>
      </p:sp>
    </p:spTree>
    <p:extLst>
      <p:ext uri="{BB962C8B-B14F-4D97-AF65-F5344CB8AC3E}">
        <p14:creationId xmlns:p14="http://schemas.microsoft.com/office/powerpoint/2010/main" val="3874075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picture containing screenshot&#10;&#10;Description generated with very high confidence">
            <a:extLst>
              <a:ext uri="{FF2B5EF4-FFF2-40B4-BE49-F238E27FC236}">
                <a16:creationId xmlns:a16="http://schemas.microsoft.com/office/drawing/2014/main" id="{BC791406-5481-462B-8C81-76185B3C9D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09536" y="313349"/>
            <a:ext cx="5162621" cy="6227029"/>
          </a:xfrm>
        </p:spPr>
      </p:pic>
    </p:spTree>
    <p:extLst>
      <p:ext uri="{BB962C8B-B14F-4D97-AF65-F5344CB8AC3E}">
        <p14:creationId xmlns:p14="http://schemas.microsoft.com/office/powerpoint/2010/main" val="34526475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551" y="407701"/>
            <a:ext cx="10386645" cy="1495344"/>
          </a:xfrm>
        </p:spPr>
        <p:txBody>
          <a:bodyPr/>
          <a:lstStyle/>
          <a:p>
            <a:pPr algn="ctr"/>
            <a:r>
              <a:rPr lang="en-US">
                <a:solidFill>
                  <a:srgbClr val="FFFFFF"/>
                </a:solidFill>
              </a:rPr>
              <a:t>Approved Apprenticeship Occupations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2" y="1893277"/>
            <a:ext cx="10304584" cy="361526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>
                <a:solidFill>
                  <a:srgbClr val="FFFFFF"/>
                </a:solidFill>
              </a:rPr>
              <a:t>Electrical</a:t>
            </a:r>
          </a:p>
          <a:p>
            <a:r>
              <a:rPr lang="en-US" sz="2200">
                <a:solidFill>
                  <a:srgbClr val="FFFFFF"/>
                </a:solidFill>
              </a:rPr>
              <a:t>HVAC</a:t>
            </a:r>
          </a:p>
          <a:p>
            <a:endParaRPr lang="en-US" sz="2200">
              <a:solidFill>
                <a:srgbClr val="FFFFFF"/>
              </a:solidFill>
              <a:cs typeface="Calibri" panose="020F0502020204030204"/>
            </a:endParaRPr>
          </a:p>
          <a:p>
            <a:r>
              <a:rPr lang="en-US" sz="2200">
                <a:solidFill>
                  <a:srgbClr val="FFFFFF"/>
                </a:solidFill>
              </a:rPr>
              <a:t>NCCER Curriculum</a:t>
            </a:r>
          </a:p>
          <a:p>
            <a:r>
              <a:rPr lang="en-US" sz="2200">
                <a:solidFill>
                  <a:srgbClr val="FFFFFF"/>
                </a:solidFill>
              </a:rPr>
              <a:t>Each begins with 600-hr full-time, financial aid eligible program in Year 1</a:t>
            </a:r>
          </a:p>
          <a:p>
            <a:r>
              <a:rPr lang="en-US" sz="2200">
                <a:solidFill>
                  <a:srgbClr val="FFFFFF"/>
                </a:solidFill>
              </a:rPr>
              <a:t>Related instruction of varying hours (minimum 144 per year) for Years 2 and 3</a:t>
            </a:r>
          </a:p>
        </p:txBody>
      </p:sp>
    </p:spTree>
    <p:extLst>
      <p:ext uri="{BB962C8B-B14F-4D97-AF65-F5344CB8AC3E}">
        <p14:creationId xmlns:p14="http://schemas.microsoft.com/office/powerpoint/2010/main" val="9415681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104" y="524932"/>
            <a:ext cx="10879015" cy="1507067"/>
          </a:xfrm>
        </p:spPr>
        <p:txBody>
          <a:bodyPr/>
          <a:lstStyle/>
          <a:p>
            <a:pPr algn="ctr"/>
            <a:r>
              <a:rPr lang="en-US">
                <a:solidFill>
                  <a:srgbClr val="FFFFFF"/>
                </a:solidFill>
              </a:rPr>
              <a:t>Electrical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966" y="1717431"/>
            <a:ext cx="9964615" cy="3615267"/>
          </a:xfrm>
        </p:spPr>
        <p:txBody>
          <a:bodyPr>
            <a:normAutofit/>
          </a:bodyPr>
          <a:lstStyle/>
          <a:p>
            <a:r>
              <a:rPr lang="en-US" sz="2200">
                <a:solidFill>
                  <a:srgbClr val="FFFFFF"/>
                </a:solidFill>
              </a:rPr>
              <a:t>600 hours consists of:</a:t>
            </a:r>
          </a:p>
          <a:p>
            <a:pPr lvl="1"/>
            <a:r>
              <a:rPr lang="en-US" sz="2200">
                <a:solidFill>
                  <a:srgbClr val="FFFFFF"/>
                </a:solidFill>
              </a:rPr>
              <a:t>NCCER Core, OSHA 10 General Industry, NCCER Electrical Levels 1 &amp; 2, CPR/First Aid, STEP (Year 1)</a:t>
            </a:r>
          </a:p>
          <a:p>
            <a:pPr lvl="0"/>
            <a:r>
              <a:rPr lang="en-US" sz="2200">
                <a:solidFill>
                  <a:srgbClr val="FFFFFF"/>
                </a:solidFill>
              </a:rPr>
              <a:t>Related Instruction hours consists of:</a:t>
            </a:r>
          </a:p>
          <a:p>
            <a:pPr lvl="1"/>
            <a:r>
              <a:rPr lang="en-US" sz="2200">
                <a:solidFill>
                  <a:srgbClr val="FFFFFF"/>
                </a:solidFill>
              </a:rPr>
              <a:t>NCCER Electrical Level 3 &amp; 4</a:t>
            </a:r>
          </a:p>
          <a:p>
            <a:pPr lvl="1"/>
            <a:r>
              <a:rPr lang="en-US" sz="2200">
                <a:solidFill>
                  <a:srgbClr val="FFFFFF"/>
                </a:solidFill>
              </a:rPr>
              <a:t>Total additional related instruction of 335 hours (Years 2 &amp; 3)</a:t>
            </a:r>
          </a:p>
          <a:p>
            <a:pPr marL="457200" lvl="1" indent="0">
              <a:buNone/>
            </a:pPr>
            <a:endParaRPr lang="en-US" sz="2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3372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966" y="431147"/>
            <a:ext cx="9800492" cy="1507067"/>
          </a:xfrm>
        </p:spPr>
        <p:txBody>
          <a:bodyPr/>
          <a:lstStyle/>
          <a:p>
            <a:pPr algn="ctr"/>
            <a:r>
              <a:rPr lang="en-US">
                <a:solidFill>
                  <a:srgbClr val="FFFFFF"/>
                </a:solidFill>
              </a:rPr>
              <a:t>HVAC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966" y="1658816"/>
            <a:ext cx="9800492" cy="3615267"/>
          </a:xfrm>
        </p:spPr>
        <p:txBody>
          <a:bodyPr>
            <a:normAutofit/>
          </a:bodyPr>
          <a:lstStyle/>
          <a:p>
            <a:r>
              <a:rPr lang="en-US" sz="2200">
                <a:solidFill>
                  <a:srgbClr val="FFFFFF"/>
                </a:solidFill>
              </a:rPr>
              <a:t>600 hours consists of:</a:t>
            </a:r>
          </a:p>
          <a:p>
            <a:pPr lvl="1"/>
            <a:r>
              <a:rPr lang="en-US" sz="2200">
                <a:solidFill>
                  <a:srgbClr val="FFFFFF"/>
                </a:solidFill>
              </a:rPr>
              <a:t>NCCER Core, OSHA 10 General Industry, NCCER HVAC Levels 1 &amp; 2, EPA 608 &amp; R410A training and certification, CPR/First Aid, STEP (Year 1)</a:t>
            </a:r>
          </a:p>
          <a:p>
            <a:pPr lvl="0"/>
            <a:r>
              <a:rPr lang="en-US" sz="2200">
                <a:solidFill>
                  <a:srgbClr val="FFFFFF"/>
                </a:solidFill>
              </a:rPr>
              <a:t>Related Instruction hours consists of:</a:t>
            </a:r>
          </a:p>
          <a:p>
            <a:pPr lvl="1"/>
            <a:r>
              <a:rPr lang="en-US" sz="2200">
                <a:solidFill>
                  <a:srgbClr val="FFFFFF"/>
                </a:solidFill>
              </a:rPr>
              <a:t>NCCER HVAC Level 3 &amp; 4</a:t>
            </a:r>
          </a:p>
          <a:p>
            <a:pPr lvl="1"/>
            <a:r>
              <a:rPr lang="en-US" sz="2200">
                <a:solidFill>
                  <a:srgbClr val="FFFFFF"/>
                </a:solidFill>
              </a:rPr>
              <a:t>Total additional related instruction of 325 hours (Years 2 &amp; 3)</a:t>
            </a:r>
          </a:p>
          <a:p>
            <a:pPr marL="457200" lvl="1" indent="0">
              <a:buNone/>
            </a:pPr>
            <a:endParaRPr lang="en-US" sz="2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8741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010B5B-EACF-4B1D-82DB-7A7F735AD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685800"/>
            <a:ext cx="10539046" cy="14230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>
                <a:solidFill>
                  <a:srgbClr val="FFFFFF"/>
                </a:solidFill>
              </a:rPr>
              <a:t>WHAT'S NEXT?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A312318-3425-40E5-B85C-354399AF2FC3}"/>
              </a:ext>
            </a:extLst>
          </p:cNvPr>
          <p:cNvSpPr txBox="1">
            <a:spLocks/>
          </p:cNvSpPr>
          <p:nvPr/>
        </p:nvSpPr>
        <p:spPr>
          <a:xfrm>
            <a:off x="1200027" y="2209801"/>
            <a:ext cx="9800492" cy="3884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FFFFFF"/>
                </a:solidFill>
              </a:rPr>
              <a:t>Add signatory employers for both approved occupations and maintenance</a:t>
            </a:r>
          </a:p>
          <a:p>
            <a:r>
              <a:rPr lang="en-US">
                <a:solidFill>
                  <a:srgbClr val="FFFFFF"/>
                </a:solidFill>
              </a:rPr>
              <a:t>Obtain approval for additional occupations to provide pathway for pre-apprenticeship</a:t>
            </a:r>
          </a:p>
          <a:p>
            <a:pPr lvl="1"/>
            <a:r>
              <a:rPr lang="en-US" sz="2000">
                <a:solidFill>
                  <a:srgbClr val="FFFFFF"/>
                </a:solidFill>
              </a:rPr>
              <a:t>Auto Mechanics</a:t>
            </a:r>
          </a:p>
          <a:p>
            <a:pPr lvl="1"/>
            <a:r>
              <a:rPr lang="en-US" sz="2000">
                <a:solidFill>
                  <a:srgbClr val="FFFFFF"/>
                </a:solidFill>
              </a:rPr>
              <a:t>Welding</a:t>
            </a:r>
          </a:p>
          <a:p>
            <a:pPr lvl="1">
              <a:buFont typeface="Wingdings 3" panose="05040102010807070707" pitchFamily="18" charset="2"/>
              <a:buChar char=""/>
            </a:pPr>
            <a:r>
              <a:rPr lang="en-US" sz="2000">
                <a:solidFill>
                  <a:srgbClr val="FFFFFF"/>
                </a:solidFill>
              </a:rPr>
              <a:t>Health</a:t>
            </a:r>
          </a:p>
          <a:p>
            <a:pPr lvl="1"/>
            <a:r>
              <a:rPr lang="en-US" sz="2000">
                <a:solidFill>
                  <a:srgbClr val="FFFFFF"/>
                </a:solidFill>
              </a:rPr>
              <a:t>Public Safety</a:t>
            </a:r>
          </a:p>
          <a:p>
            <a:pPr lvl="1"/>
            <a:r>
              <a:rPr lang="en-US" sz="2000">
                <a:solidFill>
                  <a:srgbClr val="FFFFFF"/>
                </a:solidFill>
              </a:rPr>
              <a:t>IT</a:t>
            </a:r>
          </a:p>
          <a:p>
            <a:endParaRPr lang="en-US">
              <a:solidFill>
                <a:srgbClr val="FFFFFF"/>
              </a:solidFill>
            </a:endParaRPr>
          </a:p>
          <a:p>
            <a:pPr marL="457200" lvl="1" indent="0">
              <a:buNone/>
            </a:pPr>
            <a:endParaRPr lang="en-US" sz="2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8245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01812" y="622300"/>
            <a:ext cx="8001000" cy="990600"/>
          </a:xfrm>
        </p:spPr>
        <p:txBody>
          <a:bodyPr>
            <a:noAutofit/>
          </a:bodyPr>
          <a:lstStyle/>
          <a:p>
            <a:pPr algn="ctr"/>
            <a:r>
              <a:rPr lang="en-US" sz="8000" b="1" u="sng"/>
              <a:t>Questions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FBDA926-E13E-4D03-B79C-DD90B42E62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4889" y="2270706"/>
            <a:ext cx="11710219" cy="4073558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en-US" b="1">
                <a:ea typeface="+mn-lt"/>
                <a:cs typeface="+mn-lt"/>
              </a:rPr>
              <a:t>Jason Vesey – Director of Secondary Education</a:t>
            </a:r>
            <a:endParaRPr lang="en-US">
              <a:ea typeface="+mn-lt"/>
              <a:cs typeface="+mn-lt"/>
            </a:endParaRPr>
          </a:p>
          <a:p>
            <a:pPr>
              <a:spcAft>
                <a:spcPts val="0"/>
              </a:spcAft>
            </a:pPr>
            <a:r>
              <a:rPr lang="en-US" b="1">
                <a:solidFill>
                  <a:schemeClr val="bg1"/>
                </a:solidFill>
                <a:ea typeface="+mn-lt"/>
                <a:cs typeface="+mn-lt"/>
                <a:hlinkClick r:id="rId3"/>
              </a:rPr>
              <a:t>jason.vesey@pickawayross.com</a:t>
            </a:r>
            <a:endParaRPr lang="en-US">
              <a:ea typeface="+mn-lt"/>
              <a:cs typeface="+mn-lt"/>
            </a:endParaRPr>
          </a:p>
          <a:p>
            <a:endParaRPr lang="en-US">
              <a:ea typeface="+mn-lt"/>
              <a:cs typeface="+mn-lt"/>
            </a:endParaRPr>
          </a:p>
          <a:p>
            <a:r>
              <a:rPr lang="en-US" b="1">
                <a:ea typeface="+mn-lt"/>
                <a:cs typeface="+mn-lt"/>
              </a:rPr>
              <a:t>Kim Graves – Job Placement Coordinator - </a:t>
            </a:r>
            <a:r>
              <a:rPr lang="en-US" b="1">
                <a:solidFill>
                  <a:schemeClr val="bg1"/>
                </a:solidFill>
                <a:ea typeface="+mn-lt"/>
                <a:cs typeface="+mn-lt"/>
                <a:hlinkClick r:id="rId4"/>
              </a:rPr>
              <a:t>kim.graves@pickawayross.com</a:t>
            </a:r>
            <a:endParaRPr lang="en-US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 b="1">
                <a:ea typeface="+mn-lt"/>
                <a:cs typeface="+mn-lt"/>
              </a:rPr>
              <a:t>Allen </a:t>
            </a:r>
            <a:r>
              <a:rPr lang="en-US" b="1" err="1">
                <a:ea typeface="+mn-lt"/>
                <a:cs typeface="+mn-lt"/>
              </a:rPr>
              <a:t>Koker</a:t>
            </a:r>
            <a:r>
              <a:rPr lang="en-US" b="1">
                <a:ea typeface="+mn-lt"/>
                <a:cs typeface="+mn-lt"/>
              </a:rPr>
              <a:t> – Job Placement Coordinator – </a:t>
            </a:r>
            <a:r>
              <a:rPr lang="en-US" b="1">
                <a:solidFill>
                  <a:schemeClr val="bg1"/>
                </a:solidFill>
                <a:ea typeface="+mn-lt"/>
                <a:cs typeface="+mn-lt"/>
                <a:hlinkClick r:id="rId5"/>
              </a:rPr>
              <a:t>allen.koker@pickawayross.com</a:t>
            </a:r>
            <a:r>
              <a:rPr lang="en-US" b="1">
                <a:solidFill>
                  <a:schemeClr val="bg1"/>
                </a:solidFill>
                <a:ea typeface="+mn-lt"/>
                <a:cs typeface="+mn-lt"/>
              </a:rPr>
              <a:t>      </a:t>
            </a:r>
            <a:endParaRPr lang="en-US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 b="1"/>
              <a:t>Rhonda Lawless</a:t>
            </a:r>
            <a:r>
              <a:rPr lang="en-US" b="1">
                <a:ea typeface="+mn-lt"/>
                <a:cs typeface="+mn-lt"/>
              </a:rPr>
              <a:t> - Business Services Coordinator</a:t>
            </a:r>
            <a:r>
              <a:rPr lang="en-US" b="1">
                <a:solidFill>
                  <a:schemeClr val="bg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 – </a:t>
            </a:r>
            <a:r>
              <a:rPr lang="en-US" b="1">
                <a:solidFill>
                  <a:schemeClr val="tx1">
                    <a:lumMod val="50000"/>
                  </a:schemeClr>
                </a:solidFill>
                <a:ea typeface="+mn-lt"/>
                <a:cs typeface="+mn-lt"/>
                <a:hlinkClick r:id="rId6"/>
              </a:rPr>
              <a:t>rhonda.lawless@pickawayross.com</a:t>
            </a:r>
            <a:endParaRPr lang="en-US">
              <a:solidFill>
                <a:schemeClr val="tx1">
                  <a:lumMod val="50000"/>
                </a:schemeClr>
              </a:solidFill>
              <a:ea typeface="+mn-lt"/>
              <a:cs typeface="+mn-lt"/>
            </a:endParaRPr>
          </a:p>
          <a:p>
            <a:r>
              <a:rPr lang="en-US" b="1">
                <a:ea typeface="+mn-lt"/>
                <a:cs typeface="+mn-lt"/>
              </a:rPr>
              <a:t>Susan </a:t>
            </a:r>
            <a:r>
              <a:rPr lang="en-US" b="1" err="1">
                <a:ea typeface="+mn-lt"/>
                <a:cs typeface="+mn-lt"/>
              </a:rPr>
              <a:t>Schwalbauch</a:t>
            </a:r>
            <a:r>
              <a:rPr lang="en-US" b="1">
                <a:ea typeface="+mn-lt"/>
                <a:cs typeface="+mn-lt"/>
              </a:rPr>
              <a:t> – ACAD Specialist – </a:t>
            </a:r>
            <a:r>
              <a:rPr lang="en-US" b="1">
                <a:solidFill>
                  <a:schemeClr val="bg1"/>
                </a:solidFill>
                <a:ea typeface="+mn-lt"/>
                <a:cs typeface="+mn-lt"/>
                <a:hlinkClick r:id="rId7"/>
              </a:rPr>
              <a:t>susan.schwalbauch@pickawayross.com</a:t>
            </a:r>
            <a:endParaRPr lang="en-US">
              <a:solidFill>
                <a:schemeClr val="bg1"/>
              </a:solidFill>
              <a:ea typeface="+mn-lt"/>
              <a:cs typeface="+mn-lt"/>
            </a:endParaRPr>
          </a:p>
          <a:p>
            <a:endParaRPr lang="en-US">
              <a:ea typeface="+mn-lt"/>
              <a:cs typeface="+mn-lt"/>
            </a:endParaRPr>
          </a:p>
          <a:p>
            <a:endParaRPr lang="en-US">
              <a:ea typeface="+mn-lt"/>
              <a:cs typeface="+mn-lt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393464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9BA4DFF9A82740B837FB2F4D98C7AC" ma:contentTypeVersion="0" ma:contentTypeDescription="Create a new document." ma:contentTypeScope="" ma:versionID="09eee38ae8214e98af8dfd6620006b6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e58cf4435dcf1034c6ebcd798559d2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9CC8C4A-9047-488F-8535-42E86CD242C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D81E3C4-D366-4B55-AF7C-CABCD91595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A8E6436-7DFE-4119-99A9-A59C001D109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Application>Microsoft Office PowerPoint</Application>
  <PresentationFormat>Widescreen</PresentationFormat>
  <Slides>21</Slides>
  <Notes>20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Slice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Registered Apprenticeship</vt:lpstr>
      <vt:lpstr>Our Path to Registered Apprenticeship</vt:lpstr>
      <vt:lpstr>PowerPoint Presentation</vt:lpstr>
      <vt:lpstr>Approved Apprenticeship Occupations</vt:lpstr>
      <vt:lpstr>Electrical</vt:lpstr>
      <vt:lpstr>HVAC</vt:lpstr>
      <vt:lpstr>PowerPoint Presentation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Developing effective career-technical education partnerships</dc:title>
  <dc:creator>Allen Koker</dc:creator>
  <cp:revision>12</cp:revision>
  <cp:lastPrinted>2018-05-08T14:08:13Z</cp:lastPrinted>
  <dcterms:created xsi:type="dcterms:W3CDTF">2018-05-07T12:58:56Z</dcterms:created>
  <dcterms:modified xsi:type="dcterms:W3CDTF">2020-03-02T20:46:20Z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0x010100D79BA4DFF9A82740B837FB2F4D98C7AC</vt:lpwstr>
  </property>
</Properties>
</file>